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2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273" r:id="rId5"/>
    <p:sldId id="274" r:id="rId6"/>
    <p:sldId id="275" r:id="rId7"/>
    <p:sldId id="276" r:id="rId8"/>
    <p:sldId id="268" r:id="rId9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xempel på Layouter" id="{ADF40A6D-7FF3-41DA-948E-93F4E8FFB569}">
          <p14:sldIdLst>
            <p14:sldId id="269"/>
          </p14:sldIdLst>
        </p14:section>
        <p14:section name="Instruktion av ppt-mallen" id="{55D86A81-7526-4CB2-AD27-B3EF5E673B66}">
          <p14:sldIdLst>
            <p14:sldId id="270"/>
            <p14:sldId id="271"/>
            <p14:sldId id="273"/>
            <p14:sldId id="274"/>
            <p14:sldId id="275"/>
            <p14:sldId id="276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94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da Amanda Louise Josefsson" initials="IALJ" lastIdx="1" clrIdx="0">
    <p:extLst>
      <p:ext uri="{19B8F6BF-5375-455C-9EA6-DF929625EA0E}">
        <p15:presenceInfo xmlns:p15="http://schemas.microsoft.com/office/powerpoint/2012/main" userId="S-1-5-21-796845957-1647877149-725345543-5476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C2C2C"/>
    <a:srgbClr val="275269"/>
    <a:srgbClr val="A6B750"/>
    <a:srgbClr val="000000"/>
    <a:srgbClr val="326886"/>
    <a:srgbClr val="8CC2F2"/>
    <a:srgbClr val="F7BF3A"/>
    <a:srgbClr val="13958F"/>
    <a:srgbClr val="149472"/>
    <a:srgbClr val="17AB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4769" autoAdjust="0"/>
  </p:normalViewPr>
  <p:slideViewPr>
    <p:cSldViewPr snapToGrid="0" snapToObjects="1">
      <p:cViewPr varScale="1">
        <p:scale>
          <a:sx n="97" d="100"/>
          <a:sy n="97" d="100"/>
        </p:scale>
        <p:origin x="2040" y="96"/>
      </p:cViewPr>
      <p:guideLst>
        <p:guide orient="horz" pos="3942"/>
        <p:guide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A4BE0-F786-0E49-94A8-1F2CBA953599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497BC-B4BF-D24D-9855-FA158D57D12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41131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A7049-4081-424B-8128-683F6C2017C9}" type="datetimeFigureOut">
              <a:rPr lang="sv-SE" smtClean="0"/>
              <a:pPr/>
              <a:t>2018-08-29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970E8-606E-544E-9196-A0321FFF431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68551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970E8-606E-544E-9196-A0321FFF4315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9142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sv-SE" baseline="0" dirty="0"/>
              <a:t>CMG web är stadens gemensamma telefonkatalog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Kallas CMG web i tal och skrift internt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Alla anställda i staden har tillgång till den.</a:t>
            </a:r>
          </a:p>
          <a:p>
            <a:pPr marL="171450" indent="-171450">
              <a:buFontTx/>
              <a:buChar char="-"/>
            </a:pPr>
            <a:r>
              <a:rPr lang="sv-SE" baseline="0" dirty="0"/>
              <a:t>Saknar någon lösenord/hjälp med hänvisningar- </a:t>
            </a:r>
            <a:r>
              <a:rPr lang="sv-SE" baseline="0" dirty="0" err="1"/>
              <a:t>katalogadmin</a:t>
            </a:r>
            <a:r>
              <a:rPr lang="sv-SE" baseline="0" dirty="0"/>
              <a:t> i deras förvaltning eller </a:t>
            </a:r>
            <a:r>
              <a:rPr lang="sv-SE" baseline="0" dirty="0" err="1"/>
              <a:t>intraservice</a:t>
            </a:r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970E8-606E-544E-9196-A0321FFF4315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6503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Telefonkatalogen söker inte i alla fält som finns på en person utan enbart i sex stycken.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970E8-606E-544E-9196-A0321FFF431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9703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Kan till exempel användas för att leta efter </a:t>
            </a:r>
            <a:r>
              <a:rPr lang="sv-SE"/>
              <a:t>ett mobilnummer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970E8-606E-544E-9196-A0321FFF4315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612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GBGstad-PPT-BKGR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 flipH="1">
            <a:off x="0" y="0"/>
            <a:ext cx="9143998" cy="6857998"/>
          </a:xfrm>
          <a:prstGeom prst="rect">
            <a:avLst/>
          </a:prstGeom>
        </p:spPr>
      </p:pic>
      <p:sp>
        <p:nvSpPr>
          <p:cNvPr id="14" name="Rubrik 4"/>
          <p:cNvSpPr>
            <a:spLocks noGrp="1"/>
          </p:cNvSpPr>
          <p:nvPr>
            <p:ph type="title" hasCustomPrompt="1"/>
          </p:nvPr>
        </p:nvSpPr>
        <p:spPr>
          <a:xfrm>
            <a:off x="2980338" y="2405247"/>
            <a:ext cx="5486252" cy="985563"/>
          </a:xfrm>
        </p:spPr>
        <p:txBody>
          <a:bodyPr wrap="square" anchor="b">
            <a:noAutofit/>
          </a:bodyPr>
          <a:lstStyle>
            <a:lvl1pPr>
              <a:lnSpc>
                <a:spcPct val="100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2999516" y="3563637"/>
            <a:ext cx="5475620" cy="307777"/>
          </a:xfrm>
        </p:spPr>
        <p:txBody>
          <a:bodyPr wrap="square">
            <a:spAutoFit/>
          </a:bodyPr>
          <a:lstStyle>
            <a:lvl1pPr marL="0" indent="0">
              <a:spcAft>
                <a:spcPts val="0"/>
              </a:spcAft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Eventuell underrubrik</a:t>
            </a:r>
          </a:p>
        </p:txBody>
      </p:sp>
      <p:pic>
        <p:nvPicPr>
          <p:cNvPr id="10" name="Bildobjekt 9" descr="gbg_st_cmyk_neg-01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000" y="2589385"/>
            <a:ext cx="898553" cy="1424063"/>
          </a:xfrm>
          <a:prstGeom prst="rect">
            <a:avLst/>
          </a:prstGeom>
        </p:spPr>
      </p:pic>
      <p:cxnSp>
        <p:nvCxnSpPr>
          <p:cNvPr id="12" name="Rak 11"/>
          <p:cNvCxnSpPr/>
          <p:nvPr userDrawn="1"/>
        </p:nvCxnSpPr>
        <p:spPr>
          <a:xfrm>
            <a:off x="2369561" y="2167941"/>
            <a:ext cx="0" cy="226695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25761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fik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7"/>
          <p:cNvSpPr>
            <a:spLocks noGrp="1"/>
          </p:cNvSpPr>
          <p:nvPr>
            <p:ph sz="quarter" idx="13" hasCustomPrompt="1"/>
          </p:nvPr>
        </p:nvSpPr>
        <p:spPr>
          <a:xfrm>
            <a:off x="179388" y="1368000"/>
            <a:ext cx="5364000" cy="4824000"/>
          </a:xfrm>
          <a:solidFill>
            <a:schemeClr val="bg1">
              <a:lumMod val="95000"/>
            </a:schemeClr>
          </a:solidFill>
        </p:spPr>
        <p:txBody>
          <a:bodyPr lIns="180000" tIns="180000"/>
          <a:lstStyle>
            <a:lvl1pPr>
              <a:defRPr sz="120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Klicka på en av ikonerna för att infoga bild, diagram, film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5889600" y="1440000"/>
            <a:ext cx="2732400" cy="4694400"/>
          </a:xfrm>
        </p:spPr>
        <p:txBody>
          <a:bodyPr/>
          <a:lstStyle/>
          <a:p>
            <a:pPr lvl="0"/>
            <a:r>
              <a:rPr lang="en-US" dirty="0"/>
              <a:t>Text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endParaRPr lang="en-US" dirty="0"/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Rubrik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sv-SE" sz="2800" b="1" i="0" u="none" strike="noStrike" baseline="0" smtClean="0"/>
            </a:lvl1pPr>
          </a:lstStyle>
          <a:p>
            <a:r>
              <a:rPr lang="sv-SE" sz="2800" b="1" i="0" u="none" strike="noStrike" baseline="0" dirty="0">
                <a:solidFill>
                  <a:srgbClr val="2C2C2C"/>
                </a:solidFill>
                <a:latin typeface="Arial"/>
              </a:rPr>
              <a:t>Rubrik </a:t>
            </a:r>
            <a:r>
              <a:rPr lang="sv-SE" sz="2800" b="1" i="0" u="none" strike="noStrike" baseline="0" dirty="0" err="1">
                <a:solidFill>
                  <a:srgbClr val="2C2C2C"/>
                </a:solidFill>
                <a:latin typeface="Arial"/>
              </a:rPr>
              <a:t>rubrik</a:t>
            </a:r>
            <a:r>
              <a:rPr lang="sv-SE" sz="2800" b="1" i="0" u="none" strike="noStrike" baseline="0" dirty="0">
                <a:solidFill>
                  <a:srgbClr val="2C2C2C"/>
                </a:solidFill>
                <a:latin typeface="Arial"/>
              </a:rPr>
              <a:t> </a:t>
            </a:r>
            <a:r>
              <a:rPr lang="sv-SE" sz="2800" b="1" i="0" u="none" strike="noStrike" baseline="0" dirty="0" err="1">
                <a:solidFill>
                  <a:srgbClr val="2C2C2C"/>
                </a:solidFill>
                <a:latin typeface="Arial"/>
              </a:rPr>
              <a:t>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9972941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fik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7"/>
          <p:cNvSpPr>
            <a:spLocks noGrp="1"/>
          </p:cNvSpPr>
          <p:nvPr>
            <p:ph sz="quarter" idx="13" hasCustomPrompt="1"/>
          </p:nvPr>
        </p:nvSpPr>
        <p:spPr>
          <a:xfrm>
            <a:off x="3582000" y="1368000"/>
            <a:ext cx="5364000" cy="4824000"/>
          </a:xfrm>
          <a:solidFill>
            <a:schemeClr val="bg1">
              <a:lumMod val="95000"/>
            </a:schemeClr>
          </a:solidFill>
        </p:spPr>
        <p:txBody>
          <a:bodyPr lIns="180000" tIns="180000"/>
          <a:lstStyle>
            <a:lvl1pPr>
              <a:defRPr sz="1200" i="1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Klicka på en av ikonerna för att infoga bild, diagram, film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522000" y="1440000"/>
            <a:ext cx="2732143" cy="4694400"/>
          </a:xfrm>
        </p:spPr>
        <p:txBody>
          <a:bodyPr/>
          <a:lstStyle/>
          <a:p>
            <a:pPr lvl="0"/>
            <a:r>
              <a:rPr lang="en-US" dirty="0"/>
              <a:t>Text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endParaRPr lang="en-US" dirty="0"/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Rubrik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4982529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vslutsida-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GBGstad-PPT-BKGR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 flipH="1">
            <a:off x="2360560" y="0"/>
            <a:ext cx="6783438" cy="6857998"/>
          </a:xfrm>
          <a:prstGeom prst="rect">
            <a:avLst/>
          </a:prstGeom>
        </p:spPr>
      </p:pic>
      <p:sp>
        <p:nvSpPr>
          <p:cNvPr id="11" name="Rektangel 10"/>
          <p:cNvSpPr/>
          <p:nvPr userDrawn="1"/>
        </p:nvSpPr>
        <p:spPr>
          <a:xfrm>
            <a:off x="180000" y="180000"/>
            <a:ext cx="2180560" cy="649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2" name="Grupp 11"/>
          <p:cNvGrpSpPr/>
          <p:nvPr userDrawn="1"/>
        </p:nvGrpSpPr>
        <p:grpSpPr>
          <a:xfrm>
            <a:off x="828000" y="2589373"/>
            <a:ext cx="898553" cy="1424063"/>
            <a:chOff x="828000" y="2716969"/>
            <a:chExt cx="898553" cy="1424063"/>
          </a:xfrm>
        </p:grpSpPr>
        <p:pic>
          <p:nvPicPr>
            <p:cNvPr id="13" name="Bildobjekt 12" descr="gbg_st_cmyk_neg-01.png"/>
            <p:cNvPicPr>
              <a:picLocks noChangeAspect="1"/>
            </p:cNvPicPr>
            <p:nvPr userDrawn="1"/>
          </p:nvPicPr>
          <p:blipFill>
            <a:blip r:embed="rId3" cstate="screen">
              <a:lum bright="-10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28000" y="3773905"/>
              <a:ext cx="898553" cy="367127"/>
            </a:xfrm>
            <a:prstGeom prst="rect">
              <a:avLst/>
            </a:prstGeom>
          </p:spPr>
        </p:pic>
        <p:pic>
          <p:nvPicPr>
            <p:cNvPr id="14" name="Bildobjekt 13" descr="gbg_st_cmyk_neg-01.png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828000" y="2716969"/>
              <a:ext cx="898553" cy="1056936"/>
            </a:xfrm>
            <a:prstGeom prst="rect">
              <a:avLst/>
            </a:prstGeom>
          </p:spPr>
        </p:pic>
      </p:grpSp>
      <p:sp>
        <p:nvSpPr>
          <p:cNvPr id="17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179303" y="181125"/>
            <a:ext cx="5475620" cy="6155880"/>
          </a:xfrm>
        </p:spPr>
        <p:txBody>
          <a:bodyPr wrap="square" anchor="ctr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Avslut</a:t>
            </a:r>
          </a:p>
        </p:txBody>
      </p:sp>
    </p:spTree>
    <p:extLst>
      <p:ext uri="{BB962C8B-B14F-4D97-AF65-F5344CB8AC3E}">
        <p14:creationId xmlns:p14="http://schemas.microsoft.com/office/powerpoint/2010/main" val="317747784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endParaRPr lang="sv-SE" dirty="0"/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2000" y="1440000"/>
            <a:ext cx="8228598" cy="4694400"/>
          </a:xfrm>
        </p:spPr>
        <p:txBody>
          <a:bodyPr/>
          <a:lstStyle/>
          <a:p>
            <a:pPr lvl="0"/>
            <a:r>
              <a:rPr lang="en-US" dirty="0"/>
              <a:t>Text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endParaRPr lang="en-US" dirty="0"/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4125468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 bild -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179868" y="1367999"/>
            <a:ext cx="8763480" cy="4824000"/>
          </a:xfrm>
          <a:solidFill>
            <a:schemeClr val="bg1">
              <a:lumMod val="95000"/>
            </a:schemeClr>
          </a:solidFill>
        </p:spPr>
        <p:txBody>
          <a:bodyPr lIns="180000" tIns="180000"/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Arial"/>
              <a:buChar char="•"/>
              <a:tabLst/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på ikonen för att infoga bild.</a:t>
            </a:r>
          </a:p>
          <a:p>
            <a:endParaRPr lang="sv-SE" dirty="0"/>
          </a:p>
        </p:txBody>
      </p:sp>
      <p:sp>
        <p:nvSpPr>
          <p:cNvPr id="9" name="Rubrik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endParaRPr lang="sv-SE" dirty="0"/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442628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+  bild -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179868" y="1367999"/>
            <a:ext cx="8763480" cy="4824000"/>
          </a:xfrm>
          <a:solidFill>
            <a:schemeClr val="bg1">
              <a:lumMod val="95000"/>
            </a:schemeClr>
          </a:solidFill>
        </p:spPr>
        <p:txBody>
          <a:bodyPr lIns="180000" tIns="180000"/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 typeface="Arial"/>
              <a:buChar char="•"/>
              <a:tabLst/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på ikonen för att infoga bild.</a:t>
            </a:r>
          </a:p>
          <a:p>
            <a:endParaRPr lang="sv-SE" dirty="0"/>
          </a:p>
        </p:txBody>
      </p:sp>
      <p:sp>
        <p:nvSpPr>
          <p:cNvPr id="9" name="Rubrik 8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endParaRPr lang="sv-SE" dirty="0"/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4859594" y="2507994"/>
            <a:ext cx="3583858" cy="275748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Text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endParaRPr lang="en-US" dirty="0"/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614402433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grafik -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6" hasCustomPrompt="1"/>
          </p:nvPr>
        </p:nvSpPr>
        <p:spPr>
          <a:xfrm>
            <a:off x="179387" y="1368000"/>
            <a:ext cx="8763959" cy="4824000"/>
          </a:xfrm>
          <a:solidFill>
            <a:schemeClr val="bg1">
              <a:lumMod val="95000"/>
            </a:schemeClr>
          </a:solidFill>
        </p:spPr>
        <p:txBody>
          <a:bodyPr lIns="180000" tIns="180000"/>
          <a:lstStyle>
            <a:lvl1pPr marL="179388" indent="-179388">
              <a:defRPr sz="1200" i="1">
                <a:solidFill>
                  <a:schemeClr val="tx1"/>
                </a:solidFill>
              </a:defRPr>
            </a:lvl1pPr>
            <a:lvl2pPr marL="712788" indent="-266700">
              <a:defRPr sz="2000"/>
            </a:lvl2pPr>
            <a:lvl3pPr marL="712788" indent="-266700">
              <a:defRPr sz="1600"/>
            </a:lvl3pPr>
            <a:lvl4pPr marL="712788" indent="-266700">
              <a:defRPr sz="1600"/>
            </a:lvl4pPr>
            <a:lvl5pPr marL="712788" indent="-266700">
              <a:defRPr sz="1600"/>
            </a:lvl5pPr>
          </a:lstStyle>
          <a:p>
            <a:pPr lvl="0"/>
            <a:r>
              <a:rPr lang="sv-SE" dirty="0"/>
              <a:t>Klicka på en av ikonerna för att infoga bild, diagram, film etc.</a:t>
            </a:r>
          </a:p>
        </p:txBody>
      </p:sp>
      <p:sp>
        <p:nvSpPr>
          <p:cNvPr id="4" name="Rubrik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005436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2" hasCustomPrompt="1"/>
          </p:nvPr>
        </p:nvSpPr>
        <p:spPr>
          <a:xfrm>
            <a:off x="179866" y="1368000"/>
            <a:ext cx="3060000" cy="4824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lIns="180000" tIns="180000"/>
          <a:lstStyle>
            <a:lvl1pPr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på ikonen för att infoga bild.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3581057" y="1440000"/>
            <a:ext cx="5040000" cy="4694989"/>
          </a:xfrm>
        </p:spPr>
        <p:txBody>
          <a:bodyPr/>
          <a:lstStyle/>
          <a:p>
            <a:pPr lvl="0"/>
            <a:r>
              <a:rPr lang="en-US" dirty="0"/>
              <a:t>Text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endParaRPr lang="en-US" dirty="0"/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Rubrik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8392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2" hasCustomPrompt="1"/>
          </p:nvPr>
        </p:nvSpPr>
        <p:spPr>
          <a:xfrm>
            <a:off x="5888914" y="1368000"/>
            <a:ext cx="3060000" cy="4824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lIns="180000" tIns="180000"/>
          <a:lstStyle>
            <a:lvl1pPr>
              <a:defRPr sz="1200" i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på ikonen för att infoga bild.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2000" y="1440000"/>
            <a:ext cx="5040000" cy="4694400"/>
          </a:xfrm>
        </p:spPr>
        <p:txBody>
          <a:bodyPr/>
          <a:lstStyle/>
          <a:p>
            <a:pPr lvl="0"/>
            <a:r>
              <a:rPr lang="en-US" dirty="0"/>
              <a:t>Text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r>
              <a:rPr lang="en-US" dirty="0"/>
              <a:t> </a:t>
            </a:r>
            <a:r>
              <a:rPr lang="en-US" dirty="0" err="1"/>
              <a:t>text</a:t>
            </a:r>
            <a:endParaRPr lang="en-US" dirty="0"/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Rubrik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31870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grafik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2" hasCustomPrompt="1"/>
          </p:nvPr>
        </p:nvSpPr>
        <p:spPr>
          <a:xfrm>
            <a:off x="179389" y="1368000"/>
            <a:ext cx="3060000" cy="4824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lIns="180000" tIns="180000"/>
          <a:lstStyle>
            <a:lvl1pPr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på ikonen för att infoga bild.</a:t>
            </a:r>
          </a:p>
        </p:txBody>
      </p:sp>
      <p:sp>
        <p:nvSpPr>
          <p:cNvPr id="5" name="Rubrik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endParaRPr lang="sv-SE" dirty="0"/>
          </a:p>
        </p:txBody>
      </p:sp>
      <p:sp>
        <p:nvSpPr>
          <p:cNvPr id="11" name="Platshållare för innehåll 7"/>
          <p:cNvSpPr>
            <a:spLocks noGrp="1"/>
          </p:cNvSpPr>
          <p:nvPr>
            <p:ph sz="quarter" idx="13" hasCustomPrompt="1"/>
          </p:nvPr>
        </p:nvSpPr>
        <p:spPr>
          <a:xfrm>
            <a:off x="3582000" y="1368000"/>
            <a:ext cx="5364000" cy="4824000"/>
          </a:xfrm>
          <a:solidFill>
            <a:schemeClr val="bg1">
              <a:lumMod val="95000"/>
            </a:schemeClr>
          </a:solidFill>
        </p:spPr>
        <p:txBody>
          <a:bodyPr lIns="180000" tIns="180000"/>
          <a:lstStyle>
            <a:lvl1pPr>
              <a:defRPr sz="1200"/>
            </a:lvl1pPr>
          </a:lstStyle>
          <a:p>
            <a:pPr lvl="0"/>
            <a:r>
              <a:rPr lang="sv-SE" dirty="0"/>
              <a:t>Klicka på en av ikonerna för att infoga bild, diagram, film etc.</a:t>
            </a:r>
          </a:p>
        </p:txBody>
      </p:sp>
    </p:spTree>
    <p:extLst>
      <p:ext uri="{BB962C8B-B14F-4D97-AF65-F5344CB8AC3E}">
        <p14:creationId xmlns:p14="http://schemas.microsoft.com/office/powerpoint/2010/main" val="377501513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grafik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7"/>
          <p:cNvSpPr>
            <a:spLocks noGrp="1"/>
          </p:cNvSpPr>
          <p:nvPr>
            <p:ph sz="quarter" idx="13" hasCustomPrompt="1"/>
          </p:nvPr>
        </p:nvSpPr>
        <p:spPr>
          <a:xfrm>
            <a:off x="179389" y="1368000"/>
            <a:ext cx="5364000" cy="4824000"/>
          </a:xfrm>
          <a:solidFill>
            <a:schemeClr val="bg1">
              <a:lumMod val="95000"/>
            </a:schemeClr>
          </a:solidFill>
        </p:spPr>
        <p:txBody>
          <a:bodyPr lIns="180000" tIns="180000"/>
          <a:lstStyle>
            <a:lvl1pPr>
              <a:defRPr sz="120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Klicka på en av ikonerna för att infoga bild, diagram, film etc.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2" hasCustomPrompt="1"/>
          </p:nvPr>
        </p:nvSpPr>
        <p:spPr>
          <a:xfrm>
            <a:off x="5889600" y="1367999"/>
            <a:ext cx="3060000" cy="4824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lIns="180000" tIns="180000"/>
          <a:lstStyle>
            <a:lvl1pPr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på ikonen för att infoga bild.</a:t>
            </a:r>
          </a:p>
        </p:txBody>
      </p:sp>
      <p:sp>
        <p:nvSpPr>
          <p:cNvPr id="5" name="Rubrik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224643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GBGstad-PPT-BKGR.jpg"/>
          <p:cNvPicPr>
            <a:picLocks noChangeAspect="1"/>
          </p:cNvPicPr>
          <p:nvPr/>
        </p:nvPicPr>
        <p:blipFill>
          <a:blip r:embed="rId14" cstate="screen"/>
          <a:srcRect/>
          <a:stretch>
            <a:fillRect/>
          </a:stretch>
        </p:blipFill>
        <p:spPr>
          <a:xfrm flipH="1">
            <a:off x="0" y="6095563"/>
            <a:ext cx="9143997" cy="762435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22000" y="475702"/>
            <a:ext cx="6738950" cy="6950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22000" y="1569600"/>
            <a:ext cx="8028000" cy="45259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298052" y="6269050"/>
            <a:ext cx="452546" cy="41757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 b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CCB980A4-8073-2E47-BD49-CDC58DACAC2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öppen.png"/>
          <p:cNvPicPr>
            <a:picLocks noChangeAspect="1"/>
          </p:cNvPicPr>
          <p:nvPr/>
        </p:nvPicPr>
        <p:blipFill>
          <a:blip r:embed="rId15" cstate="screen"/>
          <a:stretch>
            <a:fillRect/>
          </a:stretch>
        </p:blipFill>
        <p:spPr>
          <a:xfrm>
            <a:off x="522000" y="6419465"/>
            <a:ext cx="2383541" cy="252985"/>
          </a:xfrm>
          <a:prstGeom prst="rect">
            <a:avLst/>
          </a:prstGeom>
        </p:spPr>
      </p:pic>
      <p:pic>
        <p:nvPicPr>
          <p:cNvPr id="10" name="Bildobjekt 9" descr="gbg_li_col.png"/>
          <p:cNvPicPr>
            <a:picLocks noChangeAspect="1"/>
          </p:cNvPicPr>
          <p:nvPr/>
        </p:nvPicPr>
        <p:blipFill>
          <a:blip r:embed="rId16" cstate="screen"/>
          <a:stretch>
            <a:fillRect/>
          </a:stretch>
        </p:blipFill>
        <p:spPr>
          <a:xfrm>
            <a:off x="7571231" y="613646"/>
            <a:ext cx="1107796" cy="367680"/>
          </a:xfrm>
          <a:prstGeom prst="rect">
            <a:avLst/>
          </a:prstGeom>
        </p:spPr>
      </p:pic>
      <p:cxnSp>
        <p:nvCxnSpPr>
          <p:cNvPr id="12" name="Rak 11"/>
          <p:cNvCxnSpPr/>
          <p:nvPr/>
        </p:nvCxnSpPr>
        <p:spPr>
          <a:xfrm>
            <a:off x="7397750" y="581024"/>
            <a:ext cx="0" cy="396000"/>
          </a:xfrm>
          <a:prstGeom prst="line">
            <a:avLst/>
          </a:prstGeom>
          <a:ln w="127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88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transition spd="med">
    <p:fade/>
  </p:transition>
  <p:hf hdr="0" dt="0"/>
  <p:txStyles>
    <p:titleStyle>
      <a:lvl1pPr algn="l" defTabSz="457200" rtl="0" eaLnBrk="1" latinLnBrk="0" hangingPunct="1">
        <a:lnSpc>
          <a:spcPts val="2700"/>
        </a:lnSpc>
        <a:spcBef>
          <a:spcPct val="0"/>
        </a:spcBef>
        <a:buNone/>
        <a:defRPr sz="2800" b="1" kern="0" spc="50">
          <a:solidFill>
            <a:schemeClr val="tx1">
              <a:lumMod val="50000"/>
            </a:schemeClr>
          </a:solidFill>
          <a:latin typeface="Arial"/>
          <a:ea typeface="+mj-ea"/>
          <a:cs typeface="Arial"/>
        </a:defRPr>
      </a:lvl1pPr>
    </p:titleStyle>
    <p:bodyStyle>
      <a:lvl1pPr marL="180000" indent="-180000" algn="l" defTabSz="457200" rtl="0" eaLnBrk="1" latinLnBrk="0" hangingPunct="1">
        <a:lnSpc>
          <a:spcPct val="100000"/>
        </a:lnSpc>
        <a:spcBef>
          <a:spcPts val="0"/>
        </a:spcBef>
        <a:spcAft>
          <a:spcPts val="1500"/>
        </a:spcAft>
        <a:buFont typeface="Arial"/>
        <a:buChar char="•"/>
        <a:defRPr sz="2000" kern="1200">
          <a:solidFill>
            <a:schemeClr val="tx1">
              <a:lumMod val="50000"/>
            </a:schemeClr>
          </a:solidFill>
          <a:latin typeface="Arial"/>
          <a:ea typeface="+mn-ea"/>
          <a:cs typeface="Arial"/>
        </a:defRPr>
      </a:lvl1pPr>
      <a:lvl2pPr marL="444500" indent="-263525" algn="l" defTabSz="457200" rtl="0" eaLnBrk="1" latinLnBrk="0" hangingPunct="1">
        <a:lnSpc>
          <a:spcPct val="100000"/>
        </a:lnSpc>
        <a:spcBef>
          <a:spcPts val="0"/>
        </a:spcBef>
        <a:spcAft>
          <a:spcPts val="1500"/>
        </a:spcAft>
        <a:buFont typeface="Arial"/>
        <a:buChar char="–"/>
        <a:defRPr sz="2000" kern="1200">
          <a:solidFill>
            <a:schemeClr val="tx1">
              <a:lumMod val="50000"/>
            </a:schemeClr>
          </a:solidFill>
          <a:latin typeface="Arial"/>
          <a:ea typeface="+mn-ea"/>
          <a:cs typeface="Arial"/>
        </a:defRPr>
      </a:lvl2pPr>
      <a:lvl3pPr marL="444500" indent="-263525" algn="l" defTabSz="457200" rtl="0" eaLnBrk="1" latinLnBrk="0" hangingPunct="1">
        <a:lnSpc>
          <a:spcPct val="100000"/>
        </a:lnSpc>
        <a:spcBef>
          <a:spcPts val="0"/>
        </a:spcBef>
        <a:spcAft>
          <a:spcPts val="1500"/>
        </a:spcAft>
        <a:buFont typeface="Arial"/>
        <a:buChar char="•"/>
        <a:defRPr sz="1600" kern="1200">
          <a:solidFill>
            <a:schemeClr val="tx1">
              <a:lumMod val="50000"/>
            </a:schemeClr>
          </a:solidFill>
          <a:latin typeface="Arial"/>
          <a:ea typeface="+mn-ea"/>
          <a:cs typeface="Arial"/>
        </a:defRPr>
      </a:lvl3pPr>
      <a:lvl4pPr marL="444500" indent="-263525" algn="l" defTabSz="457200" rtl="0" eaLnBrk="1" latinLnBrk="0" hangingPunct="1">
        <a:lnSpc>
          <a:spcPct val="100000"/>
        </a:lnSpc>
        <a:spcBef>
          <a:spcPts val="0"/>
        </a:spcBef>
        <a:spcAft>
          <a:spcPts val="1500"/>
        </a:spcAft>
        <a:buFont typeface="Arial"/>
        <a:buChar char="–"/>
        <a:defRPr sz="1600" kern="1200">
          <a:solidFill>
            <a:schemeClr val="tx1">
              <a:lumMod val="50000"/>
            </a:schemeClr>
          </a:solidFill>
          <a:latin typeface="Arial"/>
          <a:ea typeface="+mn-ea"/>
          <a:cs typeface="Arial"/>
        </a:defRPr>
      </a:lvl4pPr>
      <a:lvl5pPr marL="444500" indent="-263525" algn="l" defTabSz="457200" rtl="0" eaLnBrk="1" latinLnBrk="0" hangingPunct="1">
        <a:lnSpc>
          <a:spcPct val="100000"/>
        </a:lnSpc>
        <a:spcBef>
          <a:spcPts val="0"/>
        </a:spcBef>
        <a:spcAft>
          <a:spcPts val="1500"/>
        </a:spcAft>
        <a:buFont typeface="Arial"/>
        <a:buChar char="»"/>
        <a:defRPr sz="1600" kern="1200">
          <a:solidFill>
            <a:schemeClr val="tx1">
              <a:lumMod val="50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400" dirty="0"/>
              <a:t>Katalogadministrationen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Utbildning för nya SVL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CMG Web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2</a:t>
            </a:fld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19" y="2078605"/>
            <a:ext cx="8516679" cy="2357054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522000" y="1414130"/>
            <a:ext cx="6517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>
                <a:latin typeface="Arial" panose="020B0604020202020204" pitchFamily="34" charset="0"/>
                <a:cs typeface="Arial" panose="020B0604020202020204" pitchFamily="34" charset="0"/>
              </a:rPr>
              <a:t>Du behöver se till att du söker i alla fält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522000" y="5013800"/>
            <a:ext cx="64235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>
                <a:latin typeface="Arial" panose="020B0604020202020204" pitchFamily="34" charset="0"/>
                <a:cs typeface="Arial" panose="020B0604020202020204" pitchFamily="34" charset="0"/>
              </a:rPr>
              <a:t>Klicka på pilen, och därefter se till att ”Sök ämne” är i bockat</a:t>
            </a:r>
          </a:p>
        </p:txBody>
      </p:sp>
      <p:cxnSp>
        <p:nvCxnSpPr>
          <p:cNvPr id="7" name="Rak pilkoppling 6"/>
          <p:cNvCxnSpPr/>
          <p:nvPr/>
        </p:nvCxnSpPr>
        <p:spPr>
          <a:xfrm>
            <a:off x="5741581" y="1956391"/>
            <a:ext cx="733647" cy="8293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läser man av?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Vilka 6 fält använder vi oss utav?</a:t>
            </a:r>
            <a:br>
              <a:rPr lang="sv-SE" dirty="0"/>
            </a:br>
            <a:r>
              <a:rPr lang="sv-SE" dirty="0"/>
              <a:t>- </a:t>
            </a:r>
            <a:r>
              <a:rPr lang="sv-SE" i="1" dirty="0"/>
              <a:t>För- och efternamn, direktnummer, sökord, organisation x3. </a:t>
            </a:r>
          </a:p>
          <a:p>
            <a:r>
              <a:rPr lang="sv-SE" dirty="0"/>
              <a:t>Sök alltid så lite som möjligt för bästa träff.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0" y="3231309"/>
            <a:ext cx="8017132" cy="2744188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Organisationsträdet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Visar bara två grenar.</a:t>
            </a:r>
          </a:p>
          <a:p>
            <a:r>
              <a:rPr lang="sv-SE" dirty="0"/>
              <a:t>Vi kan använda oss utav organisationsträdet för att se alla som arbetar på samma avdelning.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53781"/>
            <a:ext cx="9144000" cy="2066838"/>
          </a:xfrm>
          <a:prstGeom prst="rect">
            <a:avLst/>
          </a:prstGeom>
        </p:spPr>
      </p:pic>
      <p:sp>
        <p:nvSpPr>
          <p:cNvPr id="7" name="Pil: höger 6"/>
          <p:cNvSpPr/>
          <p:nvPr/>
        </p:nvSpPr>
        <p:spPr>
          <a:xfrm>
            <a:off x="5273749" y="5114260"/>
            <a:ext cx="3583172" cy="829340"/>
          </a:xfrm>
          <a:prstGeom prst="rightArrow">
            <a:avLst/>
          </a:prstGeom>
          <a:solidFill>
            <a:schemeClr val="accent1"/>
          </a:solidFill>
          <a:ln>
            <a:solidFill>
              <a:srgbClr val="00B0F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" name="Rak pilkoppling 8"/>
          <p:cNvCxnSpPr/>
          <p:nvPr/>
        </p:nvCxnSpPr>
        <p:spPr>
          <a:xfrm>
            <a:off x="3753293" y="3019647"/>
            <a:ext cx="808074" cy="10207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ak pilkoppling 10"/>
          <p:cNvCxnSpPr/>
          <p:nvPr/>
        </p:nvCxnSpPr>
        <p:spPr>
          <a:xfrm flipH="1">
            <a:off x="797441" y="4059145"/>
            <a:ext cx="627321" cy="6657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ak koppling 13"/>
          <p:cNvCxnSpPr/>
          <p:nvPr/>
        </p:nvCxnSpPr>
        <p:spPr>
          <a:xfrm>
            <a:off x="4572000" y="4146698"/>
            <a:ext cx="12865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ak koppling 15"/>
          <p:cNvCxnSpPr/>
          <p:nvPr/>
        </p:nvCxnSpPr>
        <p:spPr>
          <a:xfrm>
            <a:off x="71444" y="4845956"/>
            <a:ext cx="816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0833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Organisationsträdet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23" y="1319627"/>
            <a:ext cx="8828209" cy="439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8986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F4BD515-F6D8-486E-99F2-691118C048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7BE665-82C5-42F9-92B2-567B9B646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Om du vill söka i andra fält 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D8DA331-1B47-42E3-9DB8-A3AE1BA103C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6</a:t>
            </a:fld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941276AA-2CF0-491F-B4D7-B8DCA2A54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040" y="2262734"/>
            <a:ext cx="8553920" cy="333192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C6336D-8F57-4C9E-AAF6-0C950AF1FEFA}"/>
              </a:ext>
            </a:extLst>
          </p:cNvPr>
          <p:cNvSpPr txBox="1"/>
          <p:nvPr/>
        </p:nvSpPr>
        <p:spPr>
          <a:xfrm>
            <a:off x="2051919" y="1665394"/>
            <a:ext cx="5040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b="1" dirty="0">
                <a:latin typeface="Arial" panose="020B0604020202020204" pitchFamily="34" charset="0"/>
                <a:cs typeface="Arial" panose="020B0604020202020204" pitchFamily="34" charset="0"/>
              </a:rPr>
              <a:t>Använd avancerad sökning som finns under pilen</a:t>
            </a:r>
          </a:p>
        </p:txBody>
      </p: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id="{F6A323B8-93BF-4A2F-A68C-96C083620974}"/>
              </a:ext>
            </a:extLst>
          </p:cNvPr>
          <p:cNvCxnSpPr/>
          <p:nvPr/>
        </p:nvCxnSpPr>
        <p:spPr>
          <a:xfrm>
            <a:off x="6951406" y="1994843"/>
            <a:ext cx="796413" cy="13481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77877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30C17E4A-9960-4470-BE8D-91D0323CD0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DF950376-CB91-446B-A61B-A4DAD406C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Avancerad sökning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DAA5F40-C7DC-4F4D-93CE-6E80F87EE34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CB980A4-8073-2E47-BD49-CDC58DACAC28}" type="slidenum">
              <a:rPr lang="sv-SE" smtClean="0"/>
              <a:pPr/>
              <a:t>7</a:t>
            </a:fld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11E62CB-3F6F-4FE7-A013-D905FE5B3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072" y="1367999"/>
            <a:ext cx="8195253" cy="4375541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1386FE8-EDBC-476E-B9B6-609959A7B988}"/>
              </a:ext>
            </a:extLst>
          </p:cNvPr>
          <p:cNvSpPr txBox="1"/>
          <p:nvPr/>
        </p:nvSpPr>
        <p:spPr>
          <a:xfrm>
            <a:off x="4029100" y="1005812"/>
            <a:ext cx="31364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latin typeface="Arial" panose="020B0604020202020204" pitchFamily="34" charset="0"/>
                <a:cs typeface="Arial" panose="020B0604020202020204" pitchFamily="34" charset="0"/>
              </a:rPr>
              <a:t>Under avancerad sökning får du fram ett registerkort och kan skriva in värden i ett av fälten</a:t>
            </a:r>
          </a:p>
        </p:txBody>
      </p:sp>
    </p:spTree>
    <p:extLst>
      <p:ext uri="{BB962C8B-B14F-4D97-AF65-F5344CB8AC3E}">
        <p14:creationId xmlns:p14="http://schemas.microsoft.com/office/powerpoint/2010/main" val="986422160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dirty="0"/>
              <a:t>KONTAKT:</a:t>
            </a:r>
            <a:br>
              <a:rPr lang="sv-SE" dirty="0"/>
            </a:br>
            <a:r>
              <a:rPr lang="sv-SE" dirty="0"/>
              <a:t>Servicevägledningen</a:t>
            </a:r>
            <a:br>
              <a:rPr lang="sv-SE" dirty="0"/>
            </a:br>
            <a:r>
              <a:rPr lang="sv-SE" dirty="0"/>
              <a:t>Kontaktcenter, Göteborgs Stad</a:t>
            </a:r>
            <a:endParaRPr lang="sv-SE" dirty="0">
              <a:solidFill>
                <a:schemeClr val="tx1"/>
              </a:solidFill>
            </a:endParaRPr>
          </a:p>
          <a:p>
            <a:r>
              <a:rPr lang="sv-SE" dirty="0"/>
              <a:t>katalog-kom@kom.goteborg.se</a:t>
            </a:r>
          </a:p>
        </p:txBody>
      </p:sp>
    </p:spTree>
    <p:extLst>
      <p:ext uri="{BB962C8B-B14F-4D97-AF65-F5344CB8AC3E}">
        <p14:creationId xmlns:p14="http://schemas.microsoft.com/office/powerpoint/2010/main" val="272623298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GBGstad-prickar">
  <a:themeElements>
    <a:clrScheme name="GBG-stad-färgtema">
      <a:dk1>
        <a:srgbClr val="575757"/>
      </a:dk1>
      <a:lt1>
        <a:sysClr val="window" lastClr="FFFFFF"/>
      </a:lt1>
      <a:dk2>
        <a:srgbClr val="575757"/>
      </a:dk2>
      <a:lt2>
        <a:srgbClr val="FFFFFF"/>
      </a:lt2>
      <a:accent1>
        <a:srgbClr val="1475B8"/>
      </a:accent1>
      <a:accent2>
        <a:srgbClr val="F18700"/>
      </a:accent2>
      <a:accent3>
        <a:srgbClr val="9DCBCD"/>
      </a:accent3>
      <a:accent4>
        <a:srgbClr val="727BA0"/>
      </a:accent4>
      <a:accent5>
        <a:srgbClr val="BD0066"/>
      </a:accent5>
      <a:accent6>
        <a:srgbClr val="C1C12A"/>
      </a:accent6>
      <a:hlink>
        <a:srgbClr val="1475B8"/>
      </a:hlink>
      <a:folHlink>
        <a:srgbClr val="9DCBCD"/>
      </a:folHlink>
    </a:clrScheme>
    <a:fontScheme name="GBG-Stad-teckensnit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b="1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GBG-Stad-Mall_enkel BLÅ</Template>
  <TotalTime>0</TotalTime>
  <Words>177</Words>
  <Application>Microsoft Office PowerPoint</Application>
  <PresentationFormat>Bildspel på skärmen (4:3)</PresentationFormat>
  <Paragraphs>34</Paragraphs>
  <Slides>8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1" baseType="lpstr">
      <vt:lpstr>Arial</vt:lpstr>
      <vt:lpstr>Calibri</vt:lpstr>
      <vt:lpstr>GBGstad-prickar</vt:lpstr>
      <vt:lpstr>Katalogadministrationen</vt:lpstr>
      <vt:lpstr>CMG Web</vt:lpstr>
      <vt:lpstr>Hur läser man av?</vt:lpstr>
      <vt:lpstr>Organisationsträdet</vt:lpstr>
      <vt:lpstr>Organisationsträdet</vt:lpstr>
      <vt:lpstr>Om du vill söka i andra fält </vt:lpstr>
      <vt:lpstr>Avancerad sökning</vt:lpstr>
      <vt:lpstr>PowerPoint-presentation</vt:lpstr>
    </vt:vector>
  </TitlesOfParts>
  <Company>Göteborgs 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Katalogadministrationen</dc:title>
  <dc:creator>Ida Amanda Louise Josefsson</dc:creator>
  <cp:lastModifiedBy>Jane Helene Berntsson</cp:lastModifiedBy>
  <cp:revision>15</cp:revision>
  <cp:lastPrinted>2014-06-25T13:57:34Z</cp:lastPrinted>
  <dcterms:created xsi:type="dcterms:W3CDTF">2017-10-31T06:01:22Z</dcterms:created>
  <dcterms:modified xsi:type="dcterms:W3CDTF">2018-08-29T13:49:56Z</dcterms:modified>
</cp:coreProperties>
</file>